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71" r:id="rId4"/>
    <p:sldId id="257" r:id="rId5"/>
    <p:sldId id="258" r:id="rId6"/>
    <p:sldId id="287" r:id="rId7"/>
    <p:sldId id="259" r:id="rId8"/>
    <p:sldId id="291" r:id="rId9"/>
    <p:sldId id="290" r:id="rId10"/>
    <p:sldId id="262" r:id="rId11"/>
    <p:sldId id="263" r:id="rId12"/>
    <p:sldId id="264" r:id="rId13"/>
    <p:sldId id="282" r:id="rId14"/>
    <p:sldId id="283" r:id="rId15"/>
    <p:sldId id="261" r:id="rId16"/>
    <p:sldId id="265" r:id="rId17"/>
    <p:sldId id="266" r:id="rId18"/>
    <p:sldId id="285" r:id="rId19"/>
    <p:sldId id="284" r:id="rId20"/>
    <p:sldId id="267" r:id="rId21"/>
    <p:sldId id="292" r:id="rId22"/>
    <p:sldId id="286" r:id="rId23"/>
    <p:sldId id="270" r:id="rId24"/>
    <p:sldId id="272" r:id="rId25"/>
    <p:sldId id="294" r:id="rId26"/>
    <p:sldId id="296" r:id="rId27"/>
    <p:sldId id="297" r:id="rId28"/>
    <p:sldId id="276" r:id="rId29"/>
    <p:sldId id="295" r:id="rId30"/>
    <p:sldId id="280" r:id="rId31"/>
    <p:sldId id="293" r:id="rId32"/>
    <p:sldId id="279" r:id="rId33"/>
    <p:sldId id="274" r:id="rId34"/>
    <p:sldId id="278" r:id="rId35"/>
    <p:sldId id="288" r:id="rId36"/>
    <p:sldId id="275" r:id="rId37"/>
    <p:sldId id="277" r:id="rId38"/>
    <p:sldId id="299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98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2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4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8663F8-CEB5-454C-A159-7177692D55E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8B12-579A-45CC-846D-DAF4B567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Remedial Waterproofing </a:t>
            </a:r>
            <a:br>
              <a:rPr lang="en-US" dirty="0"/>
            </a:br>
            <a:r>
              <a:rPr lang="en-US" sz="5300" dirty="0"/>
              <a:t>BART Powell Street Station</a:t>
            </a:r>
            <a:br>
              <a:rPr lang="en-US" sz="5300" dirty="0"/>
            </a:br>
            <a:r>
              <a:rPr lang="en-US" sz="5300" dirty="0"/>
              <a:t>Using Injection Grout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Butt, FAIA, LEED AP BD+C</a:t>
            </a:r>
          </a:p>
          <a:p>
            <a:r>
              <a:rPr lang="en-US" dirty="0"/>
              <a:t>Interactive Resources</a:t>
            </a:r>
          </a:p>
        </p:txBody>
      </p:sp>
    </p:spTree>
    <p:extLst>
      <p:ext uri="{BB962C8B-B14F-4D97-AF65-F5344CB8AC3E}">
        <p14:creationId xmlns:p14="http://schemas.microsoft.com/office/powerpoint/2010/main" val="8601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Jacobs Pilot Project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Contractor: Rainbow Waterproofing</a:t>
            </a:r>
          </a:p>
          <a:p>
            <a:r>
              <a:rPr lang="en-US" dirty="0"/>
              <a:t>Injection Grout: </a:t>
            </a:r>
            <a:r>
              <a:rPr lang="en-US" i="1" dirty="0"/>
              <a:t>Prime-Flex 920</a:t>
            </a:r>
            <a:r>
              <a:rPr lang="en-US" dirty="0"/>
              <a:t>, hydrophobic polyurethane used to form a “cutoff”</a:t>
            </a:r>
          </a:p>
          <a:p>
            <a:r>
              <a:rPr lang="en-US" dirty="0"/>
              <a:t>Prime-Flex 900 XLV hydrophilic polyurethane for grout “curtain”</a:t>
            </a:r>
          </a:p>
          <a:p>
            <a:r>
              <a:rPr lang="en-US" dirty="0"/>
              <a:t>“Immediate cessation” of leaks reported but new active leaks appeared in 2012</a:t>
            </a:r>
          </a:p>
        </p:txBody>
      </p:sp>
    </p:spTree>
    <p:extLst>
      <p:ext uri="{BB962C8B-B14F-4D97-AF65-F5344CB8AC3E}">
        <p14:creationId xmlns:p14="http://schemas.microsoft.com/office/powerpoint/2010/main" val="262057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Jacobs Pilot Project B and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Contractor” Blues Roofing</a:t>
            </a:r>
          </a:p>
          <a:p>
            <a:r>
              <a:rPr lang="en-US" i="1" dirty="0"/>
              <a:t>Hydro Cut Active</a:t>
            </a:r>
            <a:r>
              <a:rPr lang="en-US" dirty="0"/>
              <a:t>, hydrophobic polyurethane used for grout curtain</a:t>
            </a:r>
          </a:p>
          <a:p>
            <a:r>
              <a:rPr lang="en-US" dirty="0"/>
              <a:t>Some leakage continued</a:t>
            </a:r>
          </a:p>
        </p:txBody>
      </p:sp>
    </p:spTree>
    <p:extLst>
      <p:ext uri="{BB962C8B-B14F-4D97-AF65-F5344CB8AC3E}">
        <p14:creationId xmlns:p14="http://schemas.microsoft.com/office/powerpoint/2010/main" val="3744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Jacobs Pilot Project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Contractor: Re-Systems</a:t>
            </a:r>
          </a:p>
          <a:p>
            <a:r>
              <a:rPr lang="en-US" i="1" dirty="0" err="1"/>
              <a:t>TurboSeal</a:t>
            </a:r>
            <a:r>
              <a:rPr lang="en-US" dirty="0"/>
              <a:t> used for grout curtain</a:t>
            </a:r>
          </a:p>
          <a:p>
            <a:r>
              <a:rPr lang="en-US" dirty="0"/>
              <a:t>Waterproofing appeared effective but </a:t>
            </a:r>
            <a:r>
              <a:rPr lang="en-US" i="1" dirty="0" err="1"/>
              <a:t>TurboSeal</a:t>
            </a:r>
            <a:r>
              <a:rPr lang="en-US" i="1" dirty="0"/>
              <a:t> </a:t>
            </a:r>
            <a:r>
              <a:rPr lang="en-US" dirty="0"/>
              <a:t>has continued to drip from the ceiling causing serious stains.</a:t>
            </a:r>
          </a:p>
          <a:p>
            <a:r>
              <a:rPr lang="en-US" dirty="0"/>
              <a:t>Routing and sealing of cracks with epoxy grout ineffective in stopping </a:t>
            </a:r>
            <a:r>
              <a:rPr lang="en-US" i="1" dirty="0" err="1"/>
              <a:t>TurboSeal</a:t>
            </a:r>
            <a:r>
              <a:rPr lang="en-US" dirty="0"/>
              <a:t> drips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TurboSeal</a:t>
            </a:r>
            <a:r>
              <a:rPr lang="en-US" dirty="0"/>
              <a:t> Stains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09154"/>
            <a:ext cx="4395787" cy="32986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6773"/>
            <a:ext cx="4395788" cy="3298605"/>
          </a:xfrm>
        </p:spPr>
      </p:pic>
    </p:spTree>
    <p:extLst>
      <p:ext uri="{BB962C8B-B14F-4D97-AF65-F5344CB8AC3E}">
        <p14:creationId xmlns:p14="http://schemas.microsoft.com/office/powerpoint/2010/main" val="228227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</a:t>
            </a:r>
            <a:r>
              <a:rPr lang="en-US" i="1" dirty="0" err="1"/>
              <a:t>TurboSeal</a:t>
            </a:r>
            <a:r>
              <a:rPr lang="en-US" dirty="0"/>
              <a:t> Patches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09154"/>
            <a:ext cx="4395787" cy="329860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6773"/>
            <a:ext cx="4395788" cy="3298605"/>
          </a:xfrm>
        </p:spPr>
      </p:pic>
    </p:spTree>
    <p:extLst>
      <p:ext uri="{BB962C8B-B14F-4D97-AF65-F5344CB8AC3E}">
        <p14:creationId xmlns:p14="http://schemas.microsoft.com/office/powerpoint/2010/main" val="68791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Jacobs Final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hydrophilic polyurethane grout</a:t>
            </a:r>
          </a:p>
          <a:p>
            <a:r>
              <a:rPr lang="en-US" dirty="0"/>
              <a:t>Prepared draft waterproofing remediation drawings and specifications in 2011</a:t>
            </a:r>
          </a:p>
          <a:p>
            <a:r>
              <a:rPr lang="en-US" dirty="0"/>
              <a:t>Specified contractor’s choice of hydrophilic or hydrophobic polyurethane grouts as well as “elastomeric polymer rubber grout” (</a:t>
            </a:r>
            <a:r>
              <a:rPr lang="en-US" i="1" dirty="0" err="1"/>
              <a:t>TurboSeal</a:t>
            </a:r>
            <a:r>
              <a:rPr lang="en-US" dirty="0"/>
              <a:t>), Bentonite and acrylic grouts</a:t>
            </a:r>
          </a:p>
          <a:p>
            <a:r>
              <a:rPr lang="en-US" dirty="0"/>
              <a:t>Project never implemented</a:t>
            </a:r>
          </a:p>
        </p:txBody>
      </p:sp>
    </p:spTree>
    <p:extLst>
      <p:ext uri="{BB962C8B-B14F-4D97-AF65-F5344CB8AC3E}">
        <p14:creationId xmlns:p14="http://schemas.microsoft.com/office/powerpoint/2010/main" val="59227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Kwan </a:t>
            </a:r>
            <a:r>
              <a:rPr lang="en-US" dirty="0" err="1"/>
              <a:t>Henmi</a:t>
            </a:r>
            <a:r>
              <a:rPr lang="en-US" dirty="0"/>
              <a:t> Architecture/Planning awarded consulting contract in 2011</a:t>
            </a:r>
          </a:p>
          <a:p>
            <a:r>
              <a:rPr lang="en-US" dirty="0"/>
              <a:t>Interactive Resources sub-consultant to Kwan </a:t>
            </a:r>
            <a:r>
              <a:rPr lang="en-US" dirty="0" err="1"/>
              <a:t>Hemni</a:t>
            </a:r>
            <a:endParaRPr lang="en-US" dirty="0"/>
          </a:p>
          <a:p>
            <a:r>
              <a:rPr lang="en-US" dirty="0"/>
              <a:t>Initial scope:</a:t>
            </a:r>
          </a:p>
          <a:p>
            <a:pPr lvl="1"/>
            <a:r>
              <a:rPr lang="en-US" dirty="0"/>
              <a:t>Review of prior tests, reports, drawings and specifications</a:t>
            </a:r>
          </a:p>
          <a:p>
            <a:pPr lvl="1"/>
            <a:r>
              <a:rPr lang="en-US" dirty="0"/>
              <a:t>Validation of the chosen approach</a:t>
            </a:r>
          </a:p>
          <a:p>
            <a:pPr lvl="1"/>
            <a:r>
              <a:rPr lang="en-US" dirty="0"/>
              <a:t>Review and recommendations of selected materials</a:t>
            </a:r>
          </a:p>
          <a:p>
            <a:pPr lvl="1"/>
            <a:r>
              <a:rPr lang="en-US" dirty="0"/>
              <a:t>Provide specifications for inclusion in contract documents per recommendations</a:t>
            </a:r>
          </a:p>
          <a:p>
            <a:pPr lvl="1"/>
            <a:r>
              <a:rPr lang="en-US" dirty="0"/>
              <a:t>Recommendations for optimizing performance in a competitive bid delivery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0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Resources/Kwan </a:t>
            </a:r>
            <a:r>
              <a:rPr lang="en-US" dirty="0" err="1"/>
              <a:t>Henmi</a:t>
            </a:r>
            <a:r>
              <a:rPr lang="en-US" dirty="0"/>
              <a:t> 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Mapped leak locations – clustered in vicinity of steam pipe</a:t>
            </a:r>
          </a:p>
          <a:p>
            <a:r>
              <a:rPr lang="en-US" dirty="0"/>
              <a:t>Contacted vendors and manufacturers of grout products</a:t>
            </a:r>
          </a:p>
          <a:p>
            <a:r>
              <a:rPr lang="en-US" dirty="0"/>
              <a:t>Additional borings confirmed existing Bentonite waterproofing and wet sand fill</a:t>
            </a:r>
          </a:p>
          <a:p>
            <a:r>
              <a:rPr lang="en-US" dirty="0"/>
              <a:t>Eliminated all products except polyurethanes based on results of pilot projects, new information from exploratory cores and extensive review with vendors and manufacturers</a:t>
            </a:r>
          </a:p>
          <a:p>
            <a:r>
              <a:rPr lang="en-US" dirty="0"/>
              <a:t>Hydrophobic polyurethane was consensus choice</a:t>
            </a:r>
          </a:p>
        </p:txBody>
      </p:sp>
    </p:spTree>
    <p:extLst>
      <p:ext uri="{BB962C8B-B14F-4D97-AF65-F5344CB8AC3E}">
        <p14:creationId xmlns:p14="http://schemas.microsoft.com/office/powerpoint/2010/main" val="53163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Exploratory Coring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67967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Exploratory Coring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16662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Identity of proprietary products is provided for information only and does not constitute an endorsement by ICRI or by Interactive Resources.</a:t>
            </a:r>
          </a:p>
        </p:txBody>
      </p:sp>
    </p:spTree>
    <p:extLst>
      <p:ext uri="{BB962C8B-B14F-4D97-AF65-F5344CB8AC3E}">
        <p14:creationId xmlns:p14="http://schemas.microsoft.com/office/powerpoint/2010/main" val="11938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Project E – Completed April 3,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Approximately 3,000 SF of ceiling area</a:t>
            </a:r>
          </a:p>
          <a:p>
            <a:r>
              <a:rPr lang="en-US" dirty="0"/>
              <a:t>Informally bid by Interactive Resources as part of consulting contract and services</a:t>
            </a:r>
          </a:p>
          <a:p>
            <a:r>
              <a:rPr lang="en-US" dirty="0"/>
              <a:t>Rainbow Waterproofing low bidder at $157,350 approximately $52.45/SF</a:t>
            </a:r>
          </a:p>
          <a:p>
            <a:r>
              <a:rPr lang="en-US" dirty="0" err="1"/>
              <a:t>DeNeef</a:t>
            </a:r>
            <a:r>
              <a:rPr lang="en-US" dirty="0"/>
              <a:t> </a:t>
            </a:r>
            <a:r>
              <a:rPr lang="en-US" i="1" dirty="0"/>
              <a:t>Cut </a:t>
            </a:r>
            <a:r>
              <a:rPr lang="en-US" i="1" dirty="0" err="1"/>
              <a:t>PURe</a:t>
            </a:r>
            <a:r>
              <a:rPr lang="en-US" i="1" dirty="0"/>
              <a:t> </a:t>
            </a:r>
            <a:r>
              <a:rPr lang="en-US" dirty="0"/>
              <a:t>hydrophobic urethane</a:t>
            </a:r>
          </a:p>
          <a:p>
            <a:r>
              <a:rPr lang="en-US" dirty="0"/>
              <a:t>5-year manufacturer warranty</a:t>
            </a:r>
          </a:p>
          <a:p>
            <a:r>
              <a:rPr lang="en-US" dirty="0"/>
              <a:t>Final cost $208,161 ($69,397/SF) based on additional grout required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6773"/>
            <a:ext cx="4395788" cy="3298605"/>
          </a:xfrm>
        </p:spPr>
      </p:pic>
    </p:spTree>
    <p:extLst>
      <p:ext uri="{BB962C8B-B14F-4D97-AF65-F5344CB8AC3E}">
        <p14:creationId xmlns:p14="http://schemas.microsoft.com/office/powerpoint/2010/main" val="10944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49179"/>
            <a:ext cx="5473700" cy="1241509"/>
          </a:xfrm>
        </p:spPr>
        <p:txBody>
          <a:bodyPr>
            <a:normAutofit fontScale="90000"/>
          </a:bodyPr>
          <a:lstStyle/>
          <a:p>
            <a:r>
              <a:rPr lang="en-US" dirty="0"/>
              <a:t>Pilot Project E - Payment for Anomalies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3312" y="2349500"/>
            <a:ext cx="4396339" cy="3906838"/>
          </a:xfrm>
        </p:spPr>
        <p:txBody>
          <a:bodyPr/>
          <a:lstStyle/>
          <a:p>
            <a:r>
              <a:rPr lang="en-US" dirty="0"/>
              <a:t>Computed based on net additional grout required for square foot of surface area compared to average required for all areas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4159" r="6942" b="24917"/>
          <a:stretch/>
        </p:blipFill>
        <p:spPr>
          <a:xfrm>
            <a:off x="6311900" y="863601"/>
            <a:ext cx="5267363" cy="5540994"/>
          </a:xfrm>
        </p:spPr>
      </p:pic>
    </p:spTree>
    <p:extLst>
      <p:ext uri="{BB962C8B-B14F-4D97-AF65-F5344CB8AC3E}">
        <p14:creationId xmlns:p14="http://schemas.microsoft.com/office/powerpoint/2010/main" val="302306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Pre-Bid Grout Product Prequalification</a:t>
            </a:r>
            <a:br>
              <a:rPr lang="en-US" dirty="0"/>
            </a:br>
            <a:r>
              <a:rPr lang="en-US" dirty="0"/>
              <a:t>Contract 15IF-120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387600"/>
            <a:ext cx="4396339" cy="3868738"/>
          </a:xfrm>
        </p:spPr>
        <p:txBody>
          <a:bodyPr>
            <a:normAutofit/>
          </a:bodyPr>
          <a:lstStyle/>
          <a:p>
            <a:r>
              <a:rPr lang="en-US" dirty="0"/>
              <a:t>Avanti </a:t>
            </a:r>
            <a:r>
              <a:rPr lang="en-US" i="1" dirty="0"/>
              <a:t>248 LV </a:t>
            </a:r>
            <a:r>
              <a:rPr lang="en-US" dirty="0"/>
              <a:t>or </a:t>
            </a:r>
            <a:r>
              <a:rPr lang="en-US" i="1" dirty="0"/>
              <a:t>HV 275 </a:t>
            </a:r>
            <a:r>
              <a:rPr lang="en-US" dirty="0"/>
              <a:t>hydrophobic</a:t>
            </a:r>
          </a:p>
          <a:p>
            <a:r>
              <a:rPr lang="en-US" dirty="0" err="1"/>
              <a:t>DeNeef</a:t>
            </a:r>
            <a:r>
              <a:rPr lang="en-US" dirty="0"/>
              <a:t> </a:t>
            </a:r>
            <a:r>
              <a:rPr lang="en-US" i="1" dirty="0"/>
              <a:t>CUT </a:t>
            </a:r>
            <a:r>
              <a:rPr lang="en-US" i="1" dirty="0" err="1"/>
              <a:t>PURe</a:t>
            </a:r>
            <a:r>
              <a:rPr lang="en-US" i="1" dirty="0"/>
              <a:t> </a:t>
            </a:r>
            <a:r>
              <a:rPr lang="en-US" dirty="0"/>
              <a:t>hydrophobic</a:t>
            </a:r>
          </a:p>
          <a:p>
            <a:r>
              <a:rPr lang="en-US" dirty="0"/>
              <a:t>Sika </a:t>
            </a:r>
            <a:r>
              <a:rPr lang="en-US" i="1" dirty="0" err="1"/>
              <a:t>SikaFix</a:t>
            </a:r>
            <a:r>
              <a:rPr lang="en-US" i="1" dirty="0"/>
              <a:t> HH</a:t>
            </a:r>
            <a:r>
              <a:rPr lang="en-US" dirty="0"/>
              <a:t>+ and </a:t>
            </a:r>
            <a:r>
              <a:rPr lang="en-US" i="1" dirty="0" err="1"/>
              <a:t>SikaFix</a:t>
            </a:r>
            <a:r>
              <a:rPr lang="en-US" i="1" dirty="0"/>
              <a:t> HH LV </a:t>
            </a:r>
            <a:r>
              <a:rPr lang="en-US" dirty="0"/>
              <a:t>hydrophobic</a:t>
            </a:r>
          </a:p>
          <a:p>
            <a:r>
              <a:rPr lang="en-US" dirty="0"/>
              <a:t>Prime Resins </a:t>
            </a:r>
            <a:r>
              <a:rPr lang="en-US" i="1" dirty="0"/>
              <a:t>Prime-Fex900 XLV </a:t>
            </a:r>
            <a:r>
              <a:rPr lang="en-US" dirty="0"/>
              <a:t>Hydrophilic and </a:t>
            </a:r>
            <a:r>
              <a:rPr lang="en-US" i="1" dirty="0"/>
              <a:t>Prime-Flex 920 </a:t>
            </a:r>
            <a:r>
              <a:rPr lang="en-US" dirty="0"/>
              <a:t>hydrophobic</a:t>
            </a:r>
          </a:p>
          <a:p>
            <a:r>
              <a:rPr lang="en-US" dirty="0" err="1"/>
              <a:t>SealBoss</a:t>
            </a:r>
            <a:r>
              <a:rPr lang="en-US" dirty="0"/>
              <a:t> </a:t>
            </a:r>
            <a:r>
              <a:rPr lang="en-US" i="1" dirty="0"/>
              <a:t>1500 Series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387600"/>
            <a:ext cx="4396341" cy="3868737"/>
          </a:xfrm>
        </p:spPr>
        <p:txBody>
          <a:bodyPr>
            <a:normAutofit/>
          </a:bodyPr>
          <a:lstStyle/>
          <a:p>
            <a:r>
              <a:rPr lang="en-US" dirty="0"/>
              <a:t>Five successful projects</a:t>
            </a:r>
          </a:p>
          <a:p>
            <a:r>
              <a:rPr lang="en-US" dirty="0"/>
              <a:t>References must be owners or owners’ representatives, not general contractors.</a:t>
            </a:r>
          </a:p>
          <a:p>
            <a:r>
              <a:rPr lang="en-US" dirty="0"/>
              <a:t>Mountain Grout had too few references from owners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5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Versus Bid – February 2014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41649"/>
              </p:ext>
            </p:extLst>
          </p:nvPr>
        </p:nvGraphicFramePr>
        <p:xfrm>
          <a:off x="1103313" y="2052638"/>
          <a:ext cx="8947151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Estimate</a:t>
                      </a:r>
                    </a:p>
                    <a:p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Shared</a:t>
                      </a:r>
                      <a:r>
                        <a:rPr lang="en-US" baseline="0" dirty="0"/>
                        <a:t> Systems Technology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Mobilization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$25,000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$25,000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Injection Grout Waterproofing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$2,390,000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$1,286,672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Traffic Coatings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$58,000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$55,000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Asbestos Abatement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$721,000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$423,558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Differing Site Conditions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$200,000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$200,000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 Base Bid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$3,394,000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$1,990,230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0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15IF-120 Initial Mockup – September 22, 2014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477"/>
            <a:ext cx="4395787" cy="329595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8095"/>
            <a:ext cx="4395788" cy="3295960"/>
          </a:xfrm>
        </p:spPr>
      </p:pic>
    </p:spTree>
    <p:extLst>
      <p:ext uri="{BB962C8B-B14F-4D97-AF65-F5344CB8AC3E}">
        <p14:creationId xmlns:p14="http://schemas.microsoft.com/office/powerpoint/2010/main" val="427943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Coating Vent Structure – </a:t>
            </a:r>
            <a:r>
              <a:rPr lang="en-US" i="1" dirty="0" err="1"/>
              <a:t>Sikalastic</a:t>
            </a:r>
            <a:r>
              <a:rPr lang="en-US" i="1" dirty="0"/>
              <a:t> 720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t="7174" r="48039" b="46714"/>
          <a:stretch/>
        </p:blipFill>
        <p:spPr>
          <a:xfrm>
            <a:off x="234988" y="2058194"/>
            <a:ext cx="5670512" cy="373935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2058194"/>
            <a:ext cx="4987138" cy="3739354"/>
          </a:xfrm>
        </p:spPr>
      </p:pic>
    </p:spTree>
    <p:extLst>
      <p:ext uri="{BB962C8B-B14F-4D97-AF65-F5344CB8AC3E}">
        <p14:creationId xmlns:p14="http://schemas.microsoft.com/office/powerpoint/2010/main" val="980328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Waterproofing Train Control Room Ceiling (Emergency Vent Shaft)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Inside of Emergency Ventilation Shaft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739371"/>
            <a:ext cx="4395787" cy="329219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Other side of wall in Train Control Room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39371"/>
            <a:ext cx="4395788" cy="3292196"/>
          </a:xfrm>
        </p:spPr>
      </p:pic>
    </p:spTree>
    <p:extLst>
      <p:ext uri="{BB962C8B-B14F-4D97-AF65-F5344CB8AC3E}">
        <p14:creationId xmlns:p14="http://schemas.microsoft.com/office/powerpoint/2010/main" val="121241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Vent Shaft Waterproofing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3"/>
            <a:ext cx="4595456" cy="4351340"/>
          </a:xfrm>
        </p:spPr>
        <p:txBody>
          <a:bodyPr/>
          <a:lstStyle/>
          <a:p>
            <a:r>
              <a:rPr lang="en-US" dirty="0"/>
              <a:t>Originally specified urethane traffic coating</a:t>
            </a:r>
          </a:p>
          <a:p>
            <a:r>
              <a:rPr lang="en-US" dirty="0"/>
              <a:t> Emergency ventilation must operate in an ambient atmosphere of 250 degrees C or 482 degrees F for a minimum of 1 hour</a:t>
            </a:r>
          </a:p>
          <a:p>
            <a:r>
              <a:rPr lang="en-US" dirty="0"/>
              <a:t>Changed to crystalline waterproofing (</a:t>
            </a:r>
            <a:r>
              <a:rPr lang="en-US" i="1" dirty="0" err="1"/>
              <a:t>Xypex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1" t="16358" r="17912" b="49723"/>
          <a:stretch/>
        </p:blipFill>
        <p:spPr>
          <a:xfrm rot="16200000">
            <a:off x="6443649" y="815631"/>
            <a:ext cx="4351338" cy="6371323"/>
          </a:xfrm>
        </p:spPr>
      </p:pic>
      <p:cxnSp>
        <p:nvCxnSpPr>
          <p:cNvPr id="7" name="Straight Connector 6"/>
          <p:cNvCxnSpPr/>
          <p:nvPr/>
        </p:nvCxnSpPr>
        <p:spPr>
          <a:xfrm>
            <a:off x="6577263" y="2438400"/>
            <a:ext cx="1652337" cy="609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29600" y="3051177"/>
            <a:ext cx="0" cy="153686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6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Several spalls encountered in concrete ceiling</a:t>
            </a:r>
          </a:p>
          <a:p>
            <a:r>
              <a:rPr lang="en-US" dirty="0"/>
              <a:t>All proximate to steam pipe</a:t>
            </a:r>
          </a:p>
          <a:p>
            <a:r>
              <a:rPr lang="en-US" dirty="0"/>
              <a:t>Heat probably played a role in concrete failure</a:t>
            </a:r>
          </a:p>
          <a:p>
            <a:r>
              <a:rPr lang="en-US" dirty="0"/>
              <a:t>Repair is challenging primarily because of high temperature conditions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8095"/>
            <a:ext cx="4395788" cy="3295960"/>
          </a:xfrm>
        </p:spPr>
      </p:pic>
    </p:spTree>
    <p:extLst>
      <p:ext uri="{BB962C8B-B14F-4D97-AF65-F5344CB8AC3E}">
        <p14:creationId xmlns:p14="http://schemas.microsoft.com/office/powerpoint/2010/main" val="265208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#1 – Hand Packed Repair Mortar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477"/>
            <a:ext cx="4395787" cy="32959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8095"/>
            <a:ext cx="4395788" cy="3295960"/>
          </a:xfrm>
        </p:spPr>
      </p:pic>
    </p:spTree>
    <p:extLst>
      <p:ext uri="{BB962C8B-B14F-4D97-AF65-F5344CB8AC3E}">
        <p14:creationId xmlns:p14="http://schemas.microsoft.com/office/powerpoint/2010/main" val="426222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23,600 SF (approximately) Injection grout waterproofing south side of Mezzanine</a:t>
            </a:r>
          </a:p>
          <a:p>
            <a:r>
              <a:rPr lang="en-US" dirty="0"/>
              <a:t>Asbestos abatement (existing original fireproofing) and new fireproofing</a:t>
            </a:r>
          </a:p>
          <a:p>
            <a:r>
              <a:rPr lang="en-US" dirty="0"/>
              <a:t>Traffic coating at vent structure</a:t>
            </a:r>
          </a:p>
          <a:p>
            <a:r>
              <a:rPr lang="en-US" dirty="0"/>
              <a:t>Added some injection grouting on north side of Mezzanine and Crystalline waterproofing at emergency vent structure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00" y="1825625"/>
            <a:ext cx="5645700" cy="4235285"/>
          </a:xfrm>
        </p:spPr>
      </p:pic>
    </p:spTree>
    <p:extLst>
      <p:ext uri="{BB962C8B-B14F-4D97-AF65-F5344CB8AC3E}">
        <p14:creationId xmlns:p14="http://schemas.microsoft.com/office/powerpoint/2010/main" val="393053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Sika top 111 Plus</a:t>
            </a:r>
          </a:p>
          <a:p>
            <a:r>
              <a:rPr lang="en-US" dirty="0"/>
              <a:t>Polymer modified </a:t>
            </a:r>
            <a:r>
              <a:rPr lang="en-US" dirty="0" err="1"/>
              <a:t>cementitious</a:t>
            </a:r>
            <a:endParaRPr lang="en-US" dirty="0"/>
          </a:p>
          <a:p>
            <a:r>
              <a:rPr lang="en-US" dirty="0"/>
              <a:t>Hand applied</a:t>
            </a:r>
          </a:p>
          <a:p>
            <a:r>
              <a:rPr lang="en-US" dirty="0"/>
              <a:t>Workability issues at high temperatures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73" y="714375"/>
            <a:ext cx="4282425" cy="5541963"/>
          </a:xfrm>
        </p:spPr>
      </p:pic>
    </p:spTree>
    <p:extLst>
      <p:ext uri="{BB962C8B-B14F-4D97-AF65-F5344CB8AC3E}">
        <p14:creationId xmlns:p14="http://schemas.microsoft.com/office/powerpoint/2010/main" val="1324179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#2 – Hand Packed Magnesium Phosphate Mortar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4" y="2353314"/>
            <a:ext cx="6005946" cy="38862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4" y="2353314"/>
            <a:ext cx="5182985" cy="3886200"/>
          </a:xfrm>
        </p:spPr>
      </p:pic>
    </p:spTree>
    <p:extLst>
      <p:ext uri="{BB962C8B-B14F-4D97-AF65-F5344CB8AC3E}">
        <p14:creationId xmlns:p14="http://schemas.microsoft.com/office/powerpoint/2010/main" val="2000345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Loctite </a:t>
            </a:r>
            <a:r>
              <a:rPr lang="en-US" i="1" dirty="0" err="1"/>
              <a:t>Fixmaster</a:t>
            </a:r>
            <a:r>
              <a:rPr lang="en-US" i="1" dirty="0"/>
              <a:t> </a:t>
            </a:r>
            <a:r>
              <a:rPr lang="en-US" i="1" dirty="0" err="1"/>
              <a:t>MagnaCrete</a:t>
            </a:r>
            <a:r>
              <a:rPr lang="en-US" i="1" dirty="0"/>
              <a:t>/</a:t>
            </a:r>
            <a:r>
              <a:rPr lang="en-US" i="1" dirty="0" err="1"/>
              <a:t>MagnaGrout</a:t>
            </a:r>
            <a:endParaRPr lang="en-US" i="1" dirty="0"/>
          </a:p>
          <a:p>
            <a:r>
              <a:rPr lang="en-US" dirty="0"/>
              <a:t>Magnesium phosphate-based</a:t>
            </a:r>
          </a:p>
          <a:p>
            <a:r>
              <a:rPr lang="en-US" dirty="0"/>
              <a:t>Hand applied</a:t>
            </a:r>
          </a:p>
          <a:p>
            <a:r>
              <a:rPr lang="en-US" dirty="0"/>
              <a:t>Workability issue at high temperature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" r="25926" b="861"/>
          <a:stretch/>
        </p:blipFill>
        <p:spPr>
          <a:xfrm>
            <a:off x="6616700" y="1059513"/>
            <a:ext cx="4838700" cy="5041504"/>
          </a:xfrm>
        </p:spPr>
      </p:pic>
    </p:spTree>
    <p:extLst>
      <p:ext uri="{BB962C8B-B14F-4D97-AF65-F5344CB8AC3E}">
        <p14:creationId xmlns:p14="http://schemas.microsoft.com/office/powerpoint/2010/main" val="1004579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#3 – Formed and Pumped Grout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477"/>
            <a:ext cx="4395787" cy="329595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8095"/>
            <a:ext cx="4395788" cy="3295960"/>
          </a:xfrm>
        </p:spPr>
      </p:pic>
    </p:spTree>
    <p:extLst>
      <p:ext uri="{BB962C8B-B14F-4D97-AF65-F5344CB8AC3E}">
        <p14:creationId xmlns:p14="http://schemas.microsoft.com/office/powerpoint/2010/main" val="2256828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5-Star Fluid Grout 100</a:t>
            </a:r>
          </a:p>
          <a:p>
            <a:r>
              <a:rPr lang="en-US" dirty="0" err="1"/>
              <a:t>Cementitious</a:t>
            </a:r>
            <a:endParaRPr lang="en-US" dirty="0"/>
          </a:p>
          <a:p>
            <a:r>
              <a:rPr lang="en-US" dirty="0"/>
              <a:t>Pumped and formed</a:t>
            </a:r>
          </a:p>
          <a:p>
            <a:r>
              <a:rPr lang="en-US" dirty="0"/>
              <a:t>Adhesion issues</a:t>
            </a:r>
          </a:p>
          <a:p>
            <a:r>
              <a:rPr lang="en-US" dirty="0"/>
              <a:t>Significant labor costs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599188"/>
            <a:ext cx="4310098" cy="5577775"/>
          </a:xfrm>
        </p:spPr>
      </p:pic>
    </p:spTree>
    <p:extLst>
      <p:ext uri="{BB962C8B-B14F-4D97-AF65-F5344CB8AC3E}">
        <p14:creationId xmlns:p14="http://schemas.microsoft.com/office/powerpoint/2010/main" val="2857792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TurboSeal</a:t>
            </a:r>
            <a:r>
              <a:rPr lang="en-US" dirty="0"/>
              <a:t> Repair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9600" dirty="0"/>
              <a:t>Original Mockup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Rout and seal with polymer modified grout</a:t>
            </a:r>
          </a:p>
          <a:p>
            <a:pPr lvl="0"/>
            <a:r>
              <a:rPr lang="en-US" dirty="0"/>
              <a:t>Epoxy Coating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Latest Mockup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Backer rod in all routed and cleaned cracks.  </a:t>
            </a:r>
          </a:p>
          <a:p>
            <a:r>
              <a:rPr lang="en-US" dirty="0"/>
              <a:t> </a:t>
            </a:r>
            <a:r>
              <a:rPr lang="en-US" i="1" dirty="0" err="1"/>
              <a:t>Sikaflex</a:t>
            </a:r>
            <a:r>
              <a:rPr lang="en-US" i="1" dirty="0"/>
              <a:t> 2cNS </a:t>
            </a:r>
          </a:p>
          <a:p>
            <a:r>
              <a:rPr lang="en-US" i="1" dirty="0"/>
              <a:t>V-Wrap 700 </a:t>
            </a:r>
            <a:r>
              <a:rPr lang="en-US" dirty="0"/>
              <a:t>Epoxy adhesive and Carbon Fiber Reinforced Polymers (CRFP) </a:t>
            </a:r>
            <a:r>
              <a:rPr lang="en-US" i="1" dirty="0"/>
              <a:t>V-Wrap C200 </a:t>
            </a:r>
            <a:r>
              <a:rPr lang="en-US" dirty="0"/>
              <a:t>strips 12” wide at 24” O.C. to the underside of the ceiling slab  </a:t>
            </a:r>
          </a:p>
          <a:p>
            <a:pPr lvl="0"/>
            <a:r>
              <a:rPr lang="en-US" dirty="0"/>
              <a:t>one coat of </a:t>
            </a:r>
            <a:r>
              <a:rPr lang="en-US" i="1" dirty="0"/>
              <a:t>V-Wrap 700 </a:t>
            </a:r>
            <a:r>
              <a:rPr lang="en-US" dirty="0"/>
              <a:t>Epoxy adhesive over the entire area</a:t>
            </a:r>
          </a:p>
          <a:p>
            <a:pPr lvl="0"/>
            <a:r>
              <a:rPr lang="en-US" dirty="0"/>
              <a:t>BASF </a:t>
            </a:r>
            <a:r>
              <a:rPr lang="en-US" i="1" dirty="0"/>
              <a:t>Master Product HB 400 </a:t>
            </a:r>
            <a:r>
              <a:rPr lang="en-US" dirty="0"/>
              <a:t>acrylic coating (Flame Spread 1)</a:t>
            </a:r>
          </a:p>
        </p:txBody>
      </p:sp>
    </p:spTree>
    <p:extLst>
      <p:ext uri="{BB962C8B-B14F-4D97-AF65-F5344CB8AC3E}">
        <p14:creationId xmlns:p14="http://schemas.microsoft.com/office/powerpoint/2010/main" val="1115763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 Seal Mockup #1 Failure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Sikagard</a:t>
            </a:r>
            <a:r>
              <a:rPr lang="en-US" i="1" dirty="0"/>
              <a:t> 62 </a:t>
            </a:r>
            <a:r>
              <a:rPr lang="en-US" dirty="0"/>
              <a:t>Epoxy Coating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737568"/>
            <a:ext cx="4395787" cy="329580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37567"/>
            <a:ext cx="4395788" cy="3295803"/>
          </a:xfrm>
        </p:spPr>
      </p:pic>
    </p:spTree>
    <p:extLst>
      <p:ext uri="{BB962C8B-B14F-4D97-AF65-F5344CB8AC3E}">
        <p14:creationId xmlns:p14="http://schemas.microsoft.com/office/powerpoint/2010/main" val="3595860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 Repair Mockup #4 – Epoxy Grout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Structural Technologies V-Wrap 700 extended with sand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1000821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Cost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95990"/>
              </p:ext>
            </p:extLst>
          </p:nvPr>
        </p:nvGraphicFramePr>
        <p:xfrm>
          <a:off x="1103313" y="2052638"/>
          <a:ext cx="894714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2590188256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757527750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834773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 Award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$1,990,230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$853,461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$2,843,691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4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32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appeared to be a waterproofing problem turned out to be exacerbated by a heat problem</a:t>
            </a:r>
          </a:p>
          <a:p>
            <a:r>
              <a:rPr lang="en-US" dirty="0"/>
              <a:t>The injection grouting using hydrophobic polyurethane was effective in mitigating the water leakage</a:t>
            </a:r>
          </a:p>
          <a:p>
            <a:r>
              <a:rPr lang="en-US" dirty="0"/>
              <a:t>Spall repair is challenging, and mockups to test products and techniques </a:t>
            </a:r>
            <a:r>
              <a:rPr lang="en-US"/>
              <a:t>are critical</a:t>
            </a:r>
            <a:endParaRPr lang="en-US" dirty="0"/>
          </a:p>
          <a:p>
            <a:r>
              <a:rPr lang="en-US" dirty="0"/>
              <a:t>We are increasingly dependent on technical support by manufacturers and vendors of proprietary products who must be honest and ethical in providing product information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55441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Powell Street Station -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Designed 1970</a:t>
            </a:r>
          </a:p>
          <a:p>
            <a:r>
              <a:rPr lang="en-US" dirty="0"/>
              <a:t>Opened 1973</a:t>
            </a:r>
          </a:p>
          <a:p>
            <a:r>
              <a:rPr lang="en-US" dirty="0"/>
              <a:t>Busiest station on BART system</a:t>
            </a:r>
          </a:p>
          <a:p>
            <a:r>
              <a:rPr lang="en-US" dirty="0"/>
              <a:t>“Cut and cover” construction</a:t>
            </a:r>
          </a:p>
          <a:p>
            <a:r>
              <a:rPr lang="en-US" dirty="0"/>
              <a:t>Original waterproofing – Bentonite</a:t>
            </a:r>
          </a:p>
          <a:p>
            <a:r>
              <a:rPr lang="en-US" dirty="0"/>
              <a:t>Years of BART unsuccessful attempts to stop leaks using epoxy injection of cracks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 b="24048"/>
          <a:stretch/>
        </p:blipFill>
        <p:spPr>
          <a:xfrm>
            <a:off x="6337301" y="1525541"/>
            <a:ext cx="4737099" cy="4748259"/>
          </a:xfrm>
        </p:spPr>
      </p:pic>
    </p:spTree>
    <p:extLst>
      <p:ext uri="{BB962C8B-B14F-4D97-AF65-F5344CB8AC3E}">
        <p14:creationId xmlns:p14="http://schemas.microsoft.com/office/powerpoint/2010/main" val="101286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Map - 2012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8" y="2806701"/>
            <a:ext cx="11134922" cy="2260599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749300" y="4292600"/>
            <a:ext cx="10172700" cy="254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019800" y="1384300"/>
            <a:ext cx="990600" cy="671674"/>
          </a:xfrm>
          <a:prstGeom prst="wedgeRoundRectCallout">
            <a:avLst>
              <a:gd name="adj1" fmla="val -173610"/>
              <a:gd name="adj2" fmla="val 3791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STEAM LINE</a:t>
            </a:r>
          </a:p>
        </p:txBody>
      </p:sp>
    </p:spTree>
    <p:extLst>
      <p:ext uri="{BB962C8B-B14F-4D97-AF65-F5344CB8AC3E}">
        <p14:creationId xmlns:p14="http://schemas.microsoft.com/office/powerpoint/2010/main" val="24455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Map 2012 Enlarged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1" t="3337" r="34162" b="-1085"/>
          <a:stretch/>
        </p:blipFill>
        <p:spPr>
          <a:xfrm>
            <a:off x="1530350" y="1309688"/>
            <a:ext cx="8445500" cy="5414049"/>
          </a:xfrm>
        </p:spPr>
      </p:pic>
      <p:cxnSp>
        <p:nvCxnSpPr>
          <p:cNvPr id="5" name="Straight Connector 4"/>
          <p:cNvCxnSpPr/>
          <p:nvPr/>
        </p:nvCxnSpPr>
        <p:spPr>
          <a:xfrm>
            <a:off x="990600" y="4787900"/>
            <a:ext cx="9753600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2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Pipe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Steam at 350</a:t>
            </a:r>
            <a:r>
              <a:rPr lang="en-US" baseline="30000" dirty="0"/>
              <a:t>o</a:t>
            </a:r>
            <a:r>
              <a:rPr lang="en-US" dirty="0"/>
              <a:t> F</a:t>
            </a:r>
          </a:p>
          <a:p>
            <a:r>
              <a:rPr lang="en-US" dirty="0"/>
              <a:t>3-4 inch calcium silicate insulation</a:t>
            </a:r>
          </a:p>
          <a:p>
            <a:r>
              <a:rPr lang="en-US" dirty="0"/>
              <a:t>3-4 inch concrete cover</a:t>
            </a:r>
          </a:p>
          <a:p>
            <a:r>
              <a:rPr lang="en-US" dirty="0"/>
              <a:t>Temperature under steam pipe at top of 8-inch ceiling slab = 142</a:t>
            </a:r>
            <a:r>
              <a:rPr lang="en-US" baseline="30000" dirty="0"/>
              <a:t>o</a:t>
            </a:r>
            <a:r>
              <a:rPr lang="en-US" dirty="0"/>
              <a:t> F</a:t>
            </a:r>
          </a:p>
          <a:p>
            <a:r>
              <a:rPr lang="en-US" dirty="0"/>
              <a:t>Temperature under steam pipe at bottom of 8-inch ceiling slab = 115</a:t>
            </a:r>
            <a:r>
              <a:rPr lang="en-US" baseline="30000" dirty="0"/>
              <a:t>o</a:t>
            </a:r>
            <a:r>
              <a:rPr lang="en-US" dirty="0"/>
              <a:t> F</a:t>
            </a:r>
          </a:p>
          <a:p>
            <a:r>
              <a:rPr lang="en-US" dirty="0"/>
              <a:t>Temperature 3 ft. away from centerline of steam pipe at top of 8-inch ceiling slab = 120</a:t>
            </a:r>
            <a:r>
              <a:rPr lang="en-US" baseline="30000" dirty="0"/>
              <a:t>o</a:t>
            </a:r>
            <a:r>
              <a:rPr lang="en-US" dirty="0"/>
              <a:t> F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7491" b="1425"/>
          <a:stretch/>
        </p:blipFill>
        <p:spPr>
          <a:xfrm>
            <a:off x="5980570" y="1917700"/>
            <a:ext cx="5373230" cy="3911600"/>
          </a:xfrm>
        </p:spPr>
      </p:pic>
    </p:spTree>
    <p:extLst>
      <p:ext uri="{BB962C8B-B14F-4D97-AF65-F5344CB8AC3E}">
        <p14:creationId xmlns:p14="http://schemas.microsoft.com/office/powerpoint/2010/main" val="139634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– Injection Grouting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8433" r="48960" b="57180"/>
          <a:stretch/>
        </p:blipFill>
        <p:spPr>
          <a:xfrm>
            <a:off x="660400" y="1930400"/>
            <a:ext cx="5575300" cy="3429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45933" r="50979" b="20518"/>
          <a:stretch/>
        </p:blipFill>
        <p:spPr>
          <a:xfrm>
            <a:off x="5981700" y="1807476"/>
            <a:ext cx="5994399" cy="3551924"/>
          </a:xfrm>
        </p:spPr>
      </p:pic>
      <p:cxnSp>
        <p:nvCxnSpPr>
          <p:cNvPr id="8" name="Straight Connector 7"/>
          <p:cNvCxnSpPr/>
          <p:nvPr/>
        </p:nvCxnSpPr>
        <p:spPr>
          <a:xfrm>
            <a:off x="3657600" y="3187700"/>
            <a:ext cx="10795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99600" y="3175000"/>
            <a:ext cx="1079500" cy="25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6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92100"/>
            <a:ext cx="9404723" cy="553195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03312" y="1145333"/>
            <a:ext cx="4243388" cy="957262"/>
          </a:xfrm>
        </p:spPr>
        <p:txBody>
          <a:bodyPr/>
          <a:lstStyle/>
          <a:p>
            <a:r>
              <a:rPr lang="en-US" dirty="0"/>
              <a:t>2007-2009: Jacobs study and Pilot Projects A-D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654495" y="1244600"/>
            <a:ext cx="4396339" cy="12366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2011-2015: Kwan </a:t>
            </a:r>
            <a:r>
              <a:rPr lang="en-US" dirty="0" err="1"/>
              <a:t>Henmi</a:t>
            </a:r>
            <a:r>
              <a:rPr lang="en-US" dirty="0"/>
              <a:t>/Interactive Resources studies, Pilot Project E and current Project 15IF-120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843" r="7736" b="5556"/>
          <a:stretch/>
        </p:blipFill>
        <p:spPr>
          <a:xfrm>
            <a:off x="1103311" y="2586176"/>
            <a:ext cx="2712141" cy="3670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82" y="2586177"/>
            <a:ext cx="2780724" cy="3598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87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2287</TotalTime>
  <Words>1038</Words>
  <Application>Microsoft Office PowerPoint</Application>
  <PresentationFormat>Widescreen</PresentationFormat>
  <Paragraphs>398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Wingdings 3</vt:lpstr>
      <vt:lpstr>Ion</vt:lpstr>
      <vt:lpstr>Remedial Waterproofing  BART Powell Street Station Using Injection Grout</vt:lpstr>
      <vt:lpstr>Disclaimer</vt:lpstr>
      <vt:lpstr>Project Scope</vt:lpstr>
      <vt:lpstr>Powell Street Station - History</vt:lpstr>
      <vt:lpstr>Leak Map - 2012</vt:lpstr>
      <vt:lpstr>Leak Map 2012 Enlarged</vt:lpstr>
      <vt:lpstr>Steam Pipe</vt:lpstr>
      <vt:lpstr>Sections – Injection Grouting</vt:lpstr>
      <vt:lpstr>History</vt:lpstr>
      <vt:lpstr>Jacobs Pilot Project A</vt:lpstr>
      <vt:lpstr>Jacobs Pilot Project B and D</vt:lpstr>
      <vt:lpstr>Jacobs Pilot Project C</vt:lpstr>
      <vt:lpstr>TurboSeal Stains</vt:lpstr>
      <vt:lpstr>Failed TurboSeal Patches</vt:lpstr>
      <vt:lpstr>Jacobs Final Recommendations</vt:lpstr>
      <vt:lpstr>Interactive Resources</vt:lpstr>
      <vt:lpstr>Interactive Resources/Kwan Henmi  Investigation</vt:lpstr>
      <vt:lpstr>Additional Exploratory Coring</vt:lpstr>
      <vt:lpstr>Additional Exploratory Coring</vt:lpstr>
      <vt:lpstr>Pilot Project E – Completed April 3, 2013</vt:lpstr>
      <vt:lpstr>Pilot Project E - Payment for Anomalies</vt:lpstr>
      <vt:lpstr>Pre-Bid Grout Product Prequalification Contract 15IF-120</vt:lpstr>
      <vt:lpstr>Estimate Versus Bid – February 2014</vt:lpstr>
      <vt:lpstr>Project 15IF-120 Initial Mockup – September 22, 2014</vt:lpstr>
      <vt:lpstr>Traffic Coating Vent Structure – Sikalastic 720</vt:lpstr>
      <vt:lpstr>Waterproofing Train Control Room Ceiling (Emergency Vent Shaft)</vt:lpstr>
      <vt:lpstr>Emergency Vent Shaft Waterproofing</vt:lpstr>
      <vt:lpstr>Spalls</vt:lpstr>
      <vt:lpstr>Spall Repair Mockup #1 – Hand Packed Repair Mortar</vt:lpstr>
      <vt:lpstr>Spall Repair Mockup #1</vt:lpstr>
      <vt:lpstr>Spall Repair Mockup #2 – Hand Packed Magnesium Phosphate Mortar</vt:lpstr>
      <vt:lpstr>Spall Repair Mockup #2</vt:lpstr>
      <vt:lpstr>Spall Repair Mockup #3 – Formed and Pumped Grout</vt:lpstr>
      <vt:lpstr>Spall Repair Mockup #3</vt:lpstr>
      <vt:lpstr>TurboSeal Repair</vt:lpstr>
      <vt:lpstr>Turbo Seal Mockup #1 Failure</vt:lpstr>
      <vt:lpstr>Spall Repair Mockup #4 – Epoxy Grout</vt:lpstr>
      <vt:lpstr>Final Cost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Butt, Tom</dc:creator>
  <cp:lastModifiedBy>Andrew Butt</cp:lastModifiedBy>
  <cp:revision>53</cp:revision>
  <dcterms:created xsi:type="dcterms:W3CDTF">2015-05-27T15:43:33Z</dcterms:created>
  <dcterms:modified xsi:type="dcterms:W3CDTF">2019-07-25T15:30:09Z</dcterms:modified>
</cp:coreProperties>
</file>